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2BCA-C67C-4005-A1E7-D7710AF851F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B2F9-E09C-4C86-9862-96CC9CB05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0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2BCA-C67C-4005-A1E7-D7710AF851F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B2F9-E09C-4C86-9862-96CC9CB05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1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2BCA-C67C-4005-A1E7-D7710AF851F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B2F9-E09C-4C86-9862-96CC9CB05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7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2BCA-C67C-4005-A1E7-D7710AF851F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B2F9-E09C-4C86-9862-96CC9CB05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54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2BCA-C67C-4005-A1E7-D7710AF851F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B2F9-E09C-4C86-9862-96CC9CB05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0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2BCA-C67C-4005-A1E7-D7710AF851F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B2F9-E09C-4C86-9862-96CC9CB05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0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2BCA-C67C-4005-A1E7-D7710AF851F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B2F9-E09C-4C86-9862-96CC9CB05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7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2BCA-C67C-4005-A1E7-D7710AF851F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B2F9-E09C-4C86-9862-96CC9CB05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2BCA-C67C-4005-A1E7-D7710AF851F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B2F9-E09C-4C86-9862-96CC9CB05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0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2BCA-C67C-4005-A1E7-D7710AF851F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B2F9-E09C-4C86-9862-96CC9CB05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21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2BCA-C67C-4005-A1E7-D7710AF851F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B2F9-E09C-4C86-9862-96CC9CB05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3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32BCA-C67C-4005-A1E7-D7710AF851F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2B2F9-E09C-4C86-9862-96CC9CB05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609600" y="533400"/>
            <a:ext cx="7467600" cy="1981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b="1" i="1" dirty="0" smtClean="0">
                <a:solidFill>
                  <a:schemeClr val="tx1"/>
                </a:solidFill>
              </a:rPr>
              <a:t>جامعة البصرة </a:t>
            </a:r>
          </a:p>
          <a:p>
            <a:pPr algn="ctr"/>
            <a:r>
              <a:rPr lang="ar-IQ" b="1" i="1" dirty="0" smtClean="0">
                <a:solidFill>
                  <a:schemeClr val="tx1"/>
                </a:solidFill>
              </a:rPr>
              <a:t>كلية التربية للبنات    </a:t>
            </a:r>
          </a:p>
          <a:p>
            <a:pPr algn="ctr"/>
            <a:r>
              <a:rPr lang="ar-IQ" b="1" i="1" dirty="0" smtClean="0">
                <a:solidFill>
                  <a:schemeClr val="tx1"/>
                </a:solidFill>
              </a:rPr>
              <a:t>قسم العلوم التربوية والنفسية </a:t>
            </a:r>
            <a:endParaRPr lang="en-US" b="1" i="1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5" name="شكل بيضاوي 4"/>
          <p:cNvSpPr/>
          <p:nvPr/>
        </p:nvSpPr>
        <p:spPr>
          <a:xfrm>
            <a:off x="1066800" y="2667000"/>
            <a:ext cx="6705600" cy="1371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IQ" b="1" i="1" dirty="0" smtClean="0">
                <a:solidFill>
                  <a:schemeClr val="tx1"/>
                </a:solidFill>
              </a:rPr>
              <a:t>محاضرات مادة الاحصاء الاستدلالي - اختبار  </a:t>
            </a:r>
            <a:r>
              <a:rPr lang="en-US" b="1" i="1" dirty="0" smtClean="0">
                <a:solidFill>
                  <a:schemeClr val="tx1"/>
                </a:solidFill>
              </a:rPr>
              <a:t>(t)</a:t>
            </a:r>
            <a:r>
              <a:rPr lang="ar-IQ" b="1" i="1" dirty="0" smtClean="0">
                <a:solidFill>
                  <a:schemeClr val="tx1"/>
                </a:solidFill>
              </a:rPr>
              <a:t>  لعينتين مستقلتين (متساويتين) - المرحلة الثالثة – </a:t>
            </a:r>
            <a:r>
              <a:rPr lang="ar-IQ" b="1" i="1" dirty="0" err="1" smtClean="0">
                <a:solidFill>
                  <a:schemeClr val="tx1"/>
                </a:solidFill>
              </a:rPr>
              <a:t>م.م</a:t>
            </a:r>
            <a:r>
              <a:rPr lang="ar-IQ" b="1" i="1" dirty="0" smtClean="0">
                <a:solidFill>
                  <a:schemeClr val="tx1"/>
                </a:solidFill>
              </a:rPr>
              <a:t>. نداء قاسم محمد 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ar-IQ" b="1" i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066800" y="4419600"/>
            <a:ext cx="6858000" cy="152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b="1" i="1" dirty="0" smtClean="0">
                <a:solidFill>
                  <a:schemeClr val="tx1"/>
                </a:solidFill>
              </a:rPr>
              <a:t>المحاضرة الاولى </a:t>
            </a:r>
          </a:p>
          <a:p>
            <a:pPr algn="ctr"/>
            <a:r>
              <a:rPr lang="ar-IQ" b="1" i="1" dirty="0" smtClean="0">
                <a:solidFill>
                  <a:schemeClr val="tx1"/>
                </a:solidFill>
              </a:rPr>
              <a:t>الكورس الثاني</a:t>
            </a:r>
            <a:endParaRPr lang="en-US" dirty="0" smtClean="0"/>
          </a:p>
          <a:p>
            <a:pPr algn="ctr"/>
            <a:endParaRPr lang="ar-IQ" b="1" i="1" dirty="0" smtClean="0">
              <a:solidFill>
                <a:schemeClr val="tx1"/>
              </a:solidFill>
            </a:endParaRPr>
          </a:p>
        </p:txBody>
      </p:sp>
      <p:pic>
        <p:nvPicPr>
          <p:cNvPr id="2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1066800" y="457200"/>
            <a:ext cx="7467600" cy="1066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800" b="1" dirty="0" smtClean="0">
                <a:solidFill>
                  <a:schemeClr val="tx1"/>
                </a:solidFill>
              </a:rPr>
              <a:t>لغرض ايجاد قيمة التباين للمجموعة الثانية   نكون الجدول </a:t>
            </a:r>
          </a:p>
          <a:p>
            <a:pPr algn="r" rtl="1"/>
            <a:r>
              <a:rPr lang="ar-IQ" sz="2800" b="1" dirty="0" smtClean="0">
                <a:solidFill>
                  <a:schemeClr val="tx1"/>
                </a:solidFill>
              </a:rPr>
              <a:t>  التالي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جدول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0319402"/>
                  </p:ext>
                </p:extLst>
              </p:nvPr>
            </p:nvGraphicFramePr>
            <p:xfrm>
              <a:off x="1066800" y="1981200"/>
              <a:ext cx="7467599" cy="42993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41247"/>
                    <a:gridCol w="2141247"/>
                    <a:gridCol w="3185105"/>
                  </a:tblGrid>
                  <a:tr h="554413">
                    <a:tc>
                      <a:txBody>
                        <a:bodyPr/>
                        <a:lstStyle/>
                        <a:p>
                          <a:r>
                            <a:rPr lang="ar-IQ" sz="2400" b="1" dirty="0" smtClean="0"/>
                            <a:t>المناقشة 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400" b="1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b="1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1" i="1" smtClean="0">
                                            <a:latin typeface="Cambria Math"/>
                                          </a:rPr>
                                          <m:t>𝒙</m:t>
                                        </m:r>
                                        <m:r>
                                          <a:rPr lang="en-US" sz="2400" b="1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2400" b="1" i="1" smtClean="0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1" i="1" smtClean="0">
                                                <a:latin typeface="Cambria Math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/>
                    </a:tc>
                  </a:tr>
                  <a:tr h="441715">
                    <a:tc>
                      <a:txBody>
                        <a:bodyPr/>
                        <a:lstStyle/>
                        <a:p>
                          <a:r>
                            <a:rPr lang="ar-IQ" sz="2400" b="1" dirty="0" smtClean="0"/>
                            <a:t>9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9-7.2=1.8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3.24</a:t>
                          </a:r>
                          <a:endParaRPr lang="en-US" sz="2400" b="1" dirty="0"/>
                        </a:p>
                      </a:txBody>
                      <a:tcPr/>
                    </a:tc>
                  </a:tr>
                  <a:tr h="441715">
                    <a:tc>
                      <a:txBody>
                        <a:bodyPr/>
                        <a:lstStyle/>
                        <a:p>
                          <a:r>
                            <a:rPr lang="ar-IQ" sz="2400" b="1" dirty="0" smtClean="0"/>
                            <a:t>8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8-7.2=0.8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0.64</a:t>
                          </a:r>
                          <a:endParaRPr lang="en-US" sz="2400" b="1" dirty="0"/>
                        </a:p>
                      </a:txBody>
                      <a:tcPr/>
                    </a:tc>
                  </a:tr>
                  <a:tr h="441715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7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7-7.2=-0.2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0.04</a:t>
                          </a:r>
                          <a:endParaRPr lang="en-US" sz="2400" b="1" dirty="0"/>
                        </a:p>
                      </a:txBody>
                      <a:tcPr/>
                    </a:tc>
                  </a:tr>
                  <a:tr h="441715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6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6-7.2=-1.2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1.44</a:t>
                          </a:r>
                          <a:endParaRPr lang="en-US" sz="2400" b="1" dirty="0"/>
                        </a:p>
                      </a:txBody>
                      <a:tcPr/>
                    </a:tc>
                  </a:tr>
                  <a:tr h="441715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8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8-7.2=0.8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0.64</a:t>
                          </a:r>
                          <a:endParaRPr lang="en-US" sz="2400" b="1" dirty="0"/>
                        </a:p>
                      </a:txBody>
                      <a:tcPr/>
                    </a:tc>
                  </a:tr>
                  <a:tr h="441715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7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7-7.2=-0.2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0.04</a:t>
                          </a:r>
                          <a:endParaRPr lang="en-US" sz="2400" b="1" dirty="0"/>
                        </a:p>
                      </a:txBody>
                      <a:tcPr/>
                    </a:tc>
                  </a:tr>
                  <a:tr h="441715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6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6-7.2=-1.2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1.44</a:t>
                          </a:r>
                          <a:endParaRPr lang="en-US" sz="2400" b="1" dirty="0"/>
                        </a:p>
                      </a:txBody>
                      <a:tcPr/>
                    </a:tc>
                  </a:tr>
                  <a:tr h="544580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Sum=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7.48</a:t>
                          </a:r>
                          <a:endParaRPr lang="en-US" sz="2400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جدول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0319402"/>
                  </p:ext>
                </p:extLst>
              </p:nvPr>
            </p:nvGraphicFramePr>
            <p:xfrm>
              <a:off x="1066800" y="1981200"/>
              <a:ext cx="7467599" cy="42993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41247"/>
                    <a:gridCol w="2141247"/>
                    <a:gridCol w="3185105"/>
                  </a:tblGrid>
                  <a:tr h="554413">
                    <a:tc>
                      <a:txBody>
                        <a:bodyPr/>
                        <a:lstStyle/>
                        <a:p>
                          <a:r>
                            <a:rPr lang="ar-IQ" sz="2400" b="1" dirty="0" smtClean="0"/>
                            <a:t>المناقشة 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99716" t="-9890" r="-148295" b="-68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34674" t="-9890" b="-684615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ar-IQ" sz="2400" b="1" dirty="0" smtClean="0"/>
                            <a:t>9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9-7.2=1.8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3.24</a:t>
                          </a:r>
                          <a:endParaRPr lang="en-US" sz="2400" b="1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ar-IQ" sz="2400" b="1" dirty="0" smtClean="0"/>
                            <a:t>8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8-7.2=0.8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0.64</a:t>
                          </a:r>
                          <a:endParaRPr lang="en-US" sz="2400" b="1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7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7-7.2=-0.2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0.04</a:t>
                          </a:r>
                          <a:endParaRPr lang="en-US" sz="2400" b="1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6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6-7.2=-1.2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1.44</a:t>
                          </a:r>
                          <a:endParaRPr lang="en-US" sz="2400" b="1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8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8-7.2=0.8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0.64</a:t>
                          </a:r>
                          <a:endParaRPr lang="en-US" sz="2400" b="1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7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7-7.2=-0.2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0.04</a:t>
                          </a:r>
                          <a:endParaRPr lang="en-US" sz="2400" b="1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6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6-7.2=-1.2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1.44</a:t>
                          </a:r>
                          <a:endParaRPr lang="en-US" sz="2400" b="1" dirty="0"/>
                        </a:p>
                      </a:txBody>
                      <a:tcPr/>
                    </a:tc>
                  </a:tr>
                  <a:tr h="544580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Sum=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7.48</a:t>
                          </a:r>
                          <a:endParaRPr lang="en-US" sz="2400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2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1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ستطيل مستدير الزوايا 4"/>
              <p:cNvSpPr/>
              <p:nvPr/>
            </p:nvSpPr>
            <p:spPr>
              <a:xfrm>
                <a:off x="685800" y="685800"/>
                <a:ext cx="8001000" cy="58674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m:rPr>
                                  <m:brk m:alnAt="23"/>
                                </m:r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52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87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7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3200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algn="ctr"/>
                <a:endParaRPr lang="en-US" sz="3200" i="1" dirty="0">
                  <a:solidFill>
                    <a:schemeClr val="tx1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m:rPr>
                                  <m:brk m:alnAt="23"/>
                                </m:r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48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06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مستطيل مستدير الزوايا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685800"/>
                <a:ext cx="8001000" cy="5867400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9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ستطيل مستدير الزوايا 3"/>
              <p:cNvSpPr/>
              <p:nvPr/>
            </p:nvSpPr>
            <p:spPr>
              <a:xfrm>
                <a:off x="762000" y="457200"/>
                <a:ext cx="8077200" cy="6096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7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07</m:t>
                              </m:r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02</m:t>
                              </m:r>
                            </m:e>
                          </m:rad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09</m:t>
                              </m:r>
                            </m:e>
                          </m:rad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04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en-US" sz="3200" b="1" dirty="0" smtClean="0">
                  <a:solidFill>
                    <a:schemeClr val="tx1"/>
                  </a:solidFill>
                </a:endParaRPr>
              </a:p>
              <a:p>
                <a:pPr algn="ctr" rtl="1"/>
                <a:r>
                  <a:rPr lang="ar-IQ" sz="3200" b="1" dirty="0" smtClean="0">
                    <a:solidFill>
                      <a:schemeClr val="tx1"/>
                    </a:solidFill>
                  </a:rPr>
                  <a:t>نهمل الاشارة السالبة دائما في اختبار </a:t>
                </a:r>
                <a:r>
                  <a:rPr lang="en-US" sz="3200" b="1" dirty="0" smtClean="0">
                    <a:solidFill>
                      <a:schemeClr val="tx1"/>
                    </a:solidFill>
                  </a:rPr>
                  <a:t>t</a:t>
                </a:r>
              </a:p>
              <a:p>
                <a:pPr algn="ctr" rtl="1"/>
                <a:r>
                  <a:rPr lang="ar-IQ" sz="3200" b="1" dirty="0" smtClean="0">
                    <a:solidFill>
                      <a:schemeClr val="tx1"/>
                    </a:solidFill>
                  </a:rPr>
                  <a:t>بما ان </a:t>
                </a:r>
                <a:r>
                  <a:rPr lang="en-US" sz="3200" b="1" dirty="0" smtClean="0">
                    <a:solidFill>
                      <a:schemeClr val="tx1"/>
                    </a:solidFill>
                  </a:rPr>
                  <a:t>t</a:t>
                </a:r>
                <a:r>
                  <a:rPr lang="ar-IQ" sz="3200" b="1" dirty="0" smtClean="0">
                    <a:solidFill>
                      <a:schemeClr val="tx1"/>
                    </a:solidFill>
                  </a:rPr>
                  <a:t>المحسوبة اكبر من </a:t>
                </a:r>
                <a:r>
                  <a:rPr lang="en-US" sz="3200" b="1" dirty="0" smtClean="0">
                    <a:solidFill>
                      <a:schemeClr val="tx1"/>
                    </a:solidFill>
                  </a:rPr>
                  <a:t>t</a:t>
                </a:r>
                <a:r>
                  <a:rPr lang="ar-IQ" sz="3200" b="1" dirty="0" smtClean="0">
                    <a:solidFill>
                      <a:schemeClr val="tx1"/>
                    </a:solidFill>
                  </a:rPr>
                  <a:t>الجدولية , نرفض الفرض الصفري ونقبل الفرض البديل اي انه توجد فروقات ذات دلالة احصائية .</a:t>
                </a:r>
                <a:endParaRPr lang="en-US" sz="3200" b="1" dirty="0" smtClean="0">
                  <a:solidFill>
                    <a:schemeClr val="tx1"/>
                  </a:solidFill>
                </a:endParaRPr>
              </a:p>
              <a:p>
                <a:pPr algn="ctr" rtl="1"/>
                <a:endParaRPr lang="en-US" sz="3200" b="1" dirty="0" smtClean="0">
                  <a:solidFill>
                    <a:schemeClr val="tx1"/>
                  </a:solidFill>
                </a:endParaRPr>
              </a:p>
              <a:p>
                <a:pPr algn="ctr" rtl="1"/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مستطيل مستدير الزوايا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57200"/>
                <a:ext cx="8077200" cy="6096000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6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/>
          <p:cNvSpPr/>
          <p:nvPr/>
        </p:nvSpPr>
        <p:spPr>
          <a:xfrm>
            <a:off x="990600" y="457200"/>
            <a:ext cx="7315200" cy="9836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IQ" sz="3200" b="1" dirty="0" smtClean="0">
                <a:solidFill>
                  <a:srgbClr val="FF0000"/>
                </a:solidFill>
              </a:rPr>
              <a:t>اختبار (  </a:t>
            </a:r>
            <a:r>
              <a:rPr lang="en-US" sz="3200" b="1" dirty="0" smtClean="0">
                <a:solidFill>
                  <a:srgbClr val="FF0000"/>
                </a:solidFill>
              </a:rPr>
              <a:t>t</a:t>
            </a:r>
            <a:r>
              <a:rPr lang="ar-IQ" sz="3200" b="1" dirty="0" smtClean="0">
                <a:solidFill>
                  <a:srgbClr val="FF0000"/>
                </a:solidFill>
              </a:rPr>
              <a:t> )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ar-IQ" sz="3200" b="1" dirty="0" smtClean="0">
                <a:solidFill>
                  <a:srgbClr val="FF0000"/>
                </a:solidFill>
              </a:rPr>
              <a:t>لعينتين مستقلتين (متساويتين 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685800" y="1898073"/>
            <a:ext cx="8001000" cy="11499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b="1" dirty="0" smtClean="0">
                <a:solidFill>
                  <a:schemeClr val="tx1"/>
                </a:solidFill>
              </a:rPr>
              <a:t>يستخدم هذا الاختبار لمقارنة متوسط عينتين مستقلتين ومتساوتين بالعدد .</a:t>
            </a:r>
            <a:endParaRPr lang="en-US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مستطيل مستدير الزوايا 5"/>
              <p:cNvSpPr/>
              <p:nvPr/>
            </p:nvSpPr>
            <p:spPr>
              <a:xfrm>
                <a:off x="457200" y="3048000"/>
                <a:ext cx="8001000" cy="36576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IQ" sz="3600" dirty="0" smtClean="0">
                    <a:solidFill>
                      <a:schemeClr val="tx1"/>
                    </a:solidFill>
                  </a:rPr>
                  <a:t>طريقة الحل </a:t>
                </a:r>
              </a:p>
              <a:p>
                <a:pPr algn="ctr" rtl="1"/>
                <a:r>
                  <a:rPr lang="ar-IQ" sz="3600" dirty="0" err="1" smtClean="0">
                    <a:solidFill>
                      <a:schemeClr val="tx1"/>
                    </a:solidFill>
                  </a:rPr>
                  <a:t>تتلخلص</a:t>
                </a:r>
                <a:r>
                  <a:rPr lang="ar-IQ" sz="3600" dirty="0" smtClean="0">
                    <a:solidFill>
                      <a:schemeClr val="tx1"/>
                    </a:solidFill>
                  </a:rPr>
                  <a:t> طريقة الحل </a:t>
                </a:r>
                <a:r>
                  <a:rPr lang="ar-IQ" sz="3600" dirty="0" err="1" smtClean="0">
                    <a:solidFill>
                      <a:schemeClr val="tx1"/>
                    </a:solidFill>
                  </a:rPr>
                  <a:t>بأيجاد</a:t>
                </a:r>
                <a:r>
                  <a:rPr lang="ar-IQ" sz="3600" dirty="0" smtClean="0">
                    <a:solidFill>
                      <a:schemeClr val="tx1"/>
                    </a:solidFill>
                  </a:rPr>
                  <a:t> قيمة (  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t</a:t>
                </a:r>
                <a:r>
                  <a:rPr lang="ar-IQ" sz="3600" dirty="0" smtClean="0">
                    <a:solidFill>
                      <a:schemeClr val="tx1"/>
                    </a:solidFill>
                  </a:rPr>
                  <a:t> ) من القانون التالي :</a:t>
                </a:r>
              </a:p>
              <a:p>
                <a:pPr algn="ctr" rtl="1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</a:rPr>
                      <m:t>𝑡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sz="36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lang="en-US" sz="36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sz="3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sz="36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lang="en-US" sz="36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sz="3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ar-IQ" sz="3600" dirty="0" smtClean="0">
                    <a:solidFill>
                      <a:srgbClr val="FF0000"/>
                    </a:solidFill>
                  </a:rPr>
                  <a:t> 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مستطيل مستدير الزوايا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48000"/>
                <a:ext cx="8001000" cy="3657600"/>
              </a:xfrm>
              <a:prstGeom prst="roundRect">
                <a:avLst/>
              </a:prstGeom>
              <a:blipFill rotWithShape="1">
                <a:blip r:embed="rId4"/>
                <a:stretch>
                  <a:fillRect l="-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1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ستطيل مستدير الزوايا 3"/>
              <p:cNvSpPr/>
              <p:nvPr/>
            </p:nvSpPr>
            <p:spPr>
              <a:xfrm>
                <a:off x="381000" y="1676400"/>
                <a:ext cx="8153400" cy="17526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ar-IQ" sz="3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ar-IQ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ar-IQ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m:rPr>
                                  <m:brk m:alnAt="23"/>
                                </m:r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ar-IQ" sz="3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مستطيل مستدير الزوايا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76400"/>
                <a:ext cx="8153400" cy="1752600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شكل بيضاوي 4"/>
          <p:cNvSpPr/>
          <p:nvPr/>
        </p:nvSpPr>
        <p:spPr>
          <a:xfrm>
            <a:off x="4267200" y="304800"/>
            <a:ext cx="2971800" cy="1066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600" dirty="0" smtClean="0">
                <a:solidFill>
                  <a:schemeClr val="tx1"/>
                </a:solidFill>
              </a:rPr>
              <a:t>حيث ان : </a:t>
            </a:r>
          </a:p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مستطيل مستدير الزوايا 5"/>
              <p:cNvSpPr/>
              <p:nvPr/>
            </p:nvSpPr>
            <p:spPr>
              <a:xfrm>
                <a:off x="381000" y="3962400"/>
                <a:ext cx="8153400" cy="20574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m:rPr>
                                  <m:brk m:alnAt="23"/>
                                </m:r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3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3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مستطيل مستدير الزوايا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962400"/>
                <a:ext cx="8153400" cy="2057400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9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ستطيل مستدير الزوايا 3"/>
              <p:cNvSpPr/>
              <p:nvPr/>
            </p:nvSpPr>
            <p:spPr>
              <a:xfrm>
                <a:off x="1143000" y="1524000"/>
                <a:ext cx="7315200" cy="50292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IQ" sz="3600" b="1" dirty="0" smtClean="0">
                    <a:solidFill>
                      <a:schemeClr val="tx1"/>
                    </a:solidFill>
                  </a:rPr>
                  <a:t>طبق باحث اختبار على مجموعتين لكل منهما (30)طالب كل من المجموعتين حصل على البيانات التالية 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6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𝐱</m:t>
                              </m:r>
                            </m:e>
                          </m:acc>
                        </m:e>
                        <m:sub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ar-IQ" sz="36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ar-IQ" sz="36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𝟑𝟎</m:t>
                      </m:r>
                      <m:r>
                        <a:rPr lang="ar-IQ" sz="36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   ,  </m:t>
                      </m:r>
                      <m:sSub>
                        <m:sSubPr>
                          <m:ctrlPr>
                            <a:rPr lang="ar-IQ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ar-IQ" sz="3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6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𝐱</m:t>
                              </m:r>
                            </m:e>
                          </m:acc>
                        </m:e>
                        <m:sub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ar-IQ" sz="36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ar-IQ" sz="36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𝟐𝟓</m:t>
                      </m:r>
                    </m:oMath>
                  </m:oMathPara>
                </a14:m>
                <a:endParaRPr lang="ar-IQ" sz="3600" b="1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𝛅</m:t>
                          </m:r>
                        </m:e>
                        <m:sub>
                          <m:r>
                            <a:rPr lang="ar-IQ" sz="36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ar-IQ" sz="36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ar-IQ" sz="36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𝟒</m:t>
                      </m:r>
                      <m:r>
                        <a:rPr lang="ar-IQ" sz="36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      ,  </m:t>
                      </m:r>
                      <m:sSub>
                        <m:sSubPr>
                          <m:ctrlPr>
                            <a:rPr lang="ar-IQ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ar-IQ" sz="36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𝛅</m:t>
                          </m:r>
                        </m:e>
                        <m:sub>
                          <m:r>
                            <a:rPr lang="ar-IQ" sz="36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ar-IQ" sz="36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ar-IQ" sz="36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sz="3600" b="1" dirty="0" smtClean="0">
                  <a:solidFill>
                    <a:schemeClr val="tx1"/>
                  </a:solidFill>
                </a:endParaRPr>
              </a:p>
              <a:p>
                <a:pPr algn="ctr" rtl="1"/>
                <a:r>
                  <a:rPr lang="ar-IQ" sz="3600" b="1" dirty="0" smtClean="0">
                    <a:solidFill>
                      <a:schemeClr val="tx1"/>
                    </a:solidFill>
                  </a:rPr>
                  <a:t>فهل توجد فروقات ذات دلالة احصائية بين متوسط المجموعتين عند مستوى معنوية 0.05 , علما بأن قيمة</a:t>
                </a:r>
                <a:r>
                  <a:rPr lang="en-US" sz="3600" b="1" dirty="0" smtClean="0">
                    <a:solidFill>
                      <a:schemeClr val="tx1"/>
                    </a:solidFill>
                  </a:rPr>
                  <a:t>(t)</a:t>
                </a:r>
                <a:r>
                  <a:rPr lang="ar-IQ" sz="3600" b="1" dirty="0">
                    <a:solidFill>
                      <a:schemeClr val="tx1"/>
                    </a:solidFill>
                  </a:rPr>
                  <a:t> </a:t>
                </a:r>
                <a:r>
                  <a:rPr lang="ar-IQ" sz="3600" b="1" dirty="0" smtClean="0">
                    <a:solidFill>
                      <a:schemeClr val="tx1"/>
                    </a:solidFill>
                  </a:rPr>
                  <a:t>الجدولية 2.00 وان </a:t>
                </a:r>
                <a:r>
                  <a:rPr lang="en-US" sz="3600" b="1" dirty="0" smtClean="0">
                    <a:solidFill>
                      <a:schemeClr val="tx1"/>
                    </a:solidFill>
                  </a:rPr>
                  <a:t>n=30</a:t>
                </a:r>
                <a:endParaRPr lang="en-US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مستطيل مستدير الزوايا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524000"/>
                <a:ext cx="7315200" cy="5029200"/>
              </a:xfrm>
              <a:prstGeom prst="roundRect">
                <a:avLst/>
              </a:prstGeom>
              <a:blipFill rotWithShape="1">
                <a:blip r:embed="rId4"/>
                <a:stretch>
                  <a:fillRect l="-249" t="-1568" b="-4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شكل بيضاوي 4"/>
          <p:cNvSpPr/>
          <p:nvPr/>
        </p:nvSpPr>
        <p:spPr>
          <a:xfrm>
            <a:off x="5486400" y="533400"/>
            <a:ext cx="2286000" cy="838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600" b="1" i="1" dirty="0" smtClean="0">
                <a:solidFill>
                  <a:srgbClr val="FF0000"/>
                </a:solidFill>
              </a:rPr>
              <a:t>مثال1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pic>
        <p:nvPicPr>
          <p:cNvPr id="2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/>
          <p:cNvSpPr/>
          <p:nvPr/>
        </p:nvSpPr>
        <p:spPr>
          <a:xfrm>
            <a:off x="6393873" y="13855"/>
            <a:ext cx="19050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b="1" dirty="0" smtClean="0">
                <a:solidFill>
                  <a:srgbClr val="FF0000"/>
                </a:solidFill>
              </a:rPr>
              <a:t>الحل </a:t>
            </a:r>
            <a:endParaRPr lang="en-US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ستطيل مستدير الزوايا 4"/>
              <p:cNvSpPr/>
              <p:nvPr/>
            </p:nvSpPr>
            <p:spPr>
              <a:xfrm>
                <a:off x="533400" y="1143000"/>
                <a:ext cx="7772400" cy="54864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ar-IQ" sz="3200" b="1" dirty="0" smtClean="0">
                    <a:solidFill>
                      <a:schemeClr val="tx1"/>
                    </a:solidFill>
                  </a:rPr>
                  <a:t>فروض المسألة </a:t>
                </a:r>
                <a:endParaRPr lang="en-US" sz="3200" b="1" dirty="0" smtClean="0">
                  <a:solidFill>
                    <a:schemeClr val="tx1"/>
                  </a:solidFill>
                </a:endParaRPr>
              </a:p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: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𝝁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𝝁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3200" b="1" dirty="0" smtClean="0">
                  <a:solidFill>
                    <a:schemeClr val="tx1"/>
                  </a:solidFill>
                </a:endParaRPr>
              </a:p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: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𝝁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≠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𝝁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3200" b="1" dirty="0" smtClean="0">
                  <a:solidFill>
                    <a:schemeClr val="tx1"/>
                  </a:solidFill>
                </a:endParaRPr>
              </a:p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dirty="0" smtClean="0">
                          <a:solidFill>
                            <a:schemeClr val="tx1"/>
                          </a:solidFill>
                        </a:rPr>
                        <m:t>t</m:t>
                      </m:r>
                      <m:r>
                        <m:rPr>
                          <m:nor/>
                        </m:rPr>
                        <a:rPr lang="en-US" sz="3200" b="0" i="0" dirty="0" smtClean="0">
                          <a:solidFill>
                            <a:schemeClr val="tx1"/>
                          </a:solidFill>
                        </a:rPr>
                        <m:t>=</m:t>
                      </m:r>
                      <m:f>
                        <m:f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30</m:t>
                          </m:r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16</m:t>
                                  </m:r>
                                </m:num>
                                <m:den>
                                  <m:r>
                                    <a:rPr lang="en-US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30</m:t>
                                  </m:r>
                                </m:den>
                              </m:f>
                              <m:r>
                                <a:rPr lang="en-US" sz="32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30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ar-IQ" sz="3200" dirty="0" smtClean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0" dirty="0" smtClean="0">
                          <a:solidFill>
                            <a:schemeClr val="tx1"/>
                          </a:solidFill>
                        </a:rPr>
                        <m:t>=</m:t>
                      </m:r>
                      <m:f>
                        <m:f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20</m:t>
                                  </m:r>
                                </m:num>
                                <m:den>
                                  <m:r>
                                    <a:rPr lang="en-US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30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6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algn="r"/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مستطيل مستدير الزوايا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143000"/>
                <a:ext cx="7772400" cy="5486400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4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9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ستطيل مستدير الزوايا 3"/>
              <p:cNvSpPr/>
              <p:nvPr/>
            </p:nvSpPr>
            <p:spPr>
              <a:xfrm>
                <a:off x="914400" y="381000"/>
                <a:ext cx="7848600" cy="58674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𝒅𝒇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𝟑𝟎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𝟔𝟎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𝟓𝟖</m:t>
                      </m:r>
                    </m:oMath>
                  </m:oMathPara>
                </a14:m>
                <a:endParaRPr lang="en-US" sz="3200" b="1" dirty="0" smtClean="0">
                  <a:solidFill>
                    <a:schemeClr val="tx1"/>
                  </a:solidFill>
                </a:endParaRPr>
              </a:p>
              <a:p>
                <a:pPr algn="ctr" rtl="1"/>
                <a:r>
                  <a:rPr lang="ar-IQ" sz="3200" b="1" dirty="0" smtClean="0">
                    <a:solidFill>
                      <a:schemeClr val="tx1"/>
                    </a:solidFill>
                  </a:rPr>
                  <a:t>بما ان </a:t>
                </a:r>
                <a:r>
                  <a:rPr lang="en-US" sz="3200" b="1" dirty="0" smtClean="0">
                    <a:solidFill>
                      <a:schemeClr val="tx1"/>
                    </a:solidFill>
                  </a:rPr>
                  <a:t>(t) </a:t>
                </a:r>
                <a:r>
                  <a:rPr lang="ar-IQ" sz="3200" b="1" dirty="0" smtClean="0">
                    <a:solidFill>
                      <a:schemeClr val="tx1"/>
                    </a:solidFill>
                  </a:rPr>
                  <a:t>المحسوبة اكبر من </a:t>
                </a:r>
                <a:r>
                  <a:rPr lang="en-US" sz="3200" b="1" dirty="0" smtClean="0">
                    <a:solidFill>
                      <a:schemeClr val="tx1"/>
                    </a:solidFill>
                  </a:rPr>
                  <a:t>(t)</a:t>
                </a:r>
                <a:r>
                  <a:rPr lang="ar-IQ" sz="3200" b="1" dirty="0" smtClean="0">
                    <a:solidFill>
                      <a:schemeClr val="tx1"/>
                    </a:solidFill>
                  </a:rPr>
                  <a:t> الجدولية لذلك نرفض الفرض الصفري ونقبل الفرض البديل .اي انه توجد فروقات ذات دلالة احصائية . </a:t>
                </a:r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مستطيل مستدير الزوايا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81000"/>
                <a:ext cx="7848600" cy="5867400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9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5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/>
          <p:cNvSpPr/>
          <p:nvPr/>
        </p:nvSpPr>
        <p:spPr>
          <a:xfrm>
            <a:off x="5943600" y="381000"/>
            <a:ext cx="2438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b="1" i="1" dirty="0" smtClean="0">
                <a:solidFill>
                  <a:srgbClr val="FF0000"/>
                </a:solidFill>
              </a:rPr>
              <a:t>مثال 2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0" y="1295400"/>
            <a:ext cx="8686800" cy="5410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IQ" sz="3200" b="1" dirty="0" smtClean="0">
                <a:solidFill>
                  <a:schemeClr val="tx1"/>
                </a:solidFill>
              </a:rPr>
              <a:t>في دراسة تجريبية للمقارنة بين طريقتين من طرق التدريس في تحصيل الطلاب في مادة معينة كانت البيانات التالية: المطلوب تحقق من صحة الفروض (توجد فروقات ذات دلالة احصائية بين متوسطات المجموعتين (</a:t>
            </a:r>
            <a:r>
              <a:rPr lang="ar-IQ" sz="3200" b="1" dirty="0" err="1" smtClean="0">
                <a:solidFill>
                  <a:schemeClr val="tx1"/>
                </a:solidFill>
              </a:rPr>
              <a:t>المحاضرة,المناقشة</a:t>
            </a:r>
            <a:r>
              <a:rPr lang="ar-IQ" sz="3200" b="1" dirty="0" smtClean="0">
                <a:solidFill>
                  <a:schemeClr val="tx1"/>
                </a:solidFill>
              </a:rPr>
              <a:t> )) علما بأن قيمة </a:t>
            </a:r>
            <a:r>
              <a:rPr lang="en-US" sz="3200" b="1" dirty="0" smtClean="0">
                <a:solidFill>
                  <a:schemeClr val="tx1"/>
                </a:solidFill>
              </a:rPr>
              <a:t>(t)</a:t>
            </a:r>
            <a:r>
              <a:rPr lang="ar-IQ" sz="3200" b="1" dirty="0" smtClean="0">
                <a:solidFill>
                  <a:schemeClr val="tx1"/>
                </a:solidFill>
              </a:rPr>
              <a:t> الجدولية =1.78 </a:t>
            </a:r>
          </a:p>
          <a:p>
            <a:pPr algn="r" rtl="1"/>
            <a:r>
              <a:rPr lang="ar-IQ" sz="3200" b="1" dirty="0">
                <a:solidFill>
                  <a:schemeClr val="tx1"/>
                </a:solidFill>
              </a:rPr>
              <a:t> </a:t>
            </a:r>
            <a:r>
              <a:rPr lang="ar-IQ" sz="3200" b="1" dirty="0" smtClean="0">
                <a:solidFill>
                  <a:schemeClr val="tx1"/>
                </a:solidFill>
              </a:rPr>
              <a:t> 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457588"/>
              </p:ext>
            </p:extLst>
          </p:nvPr>
        </p:nvGraphicFramePr>
        <p:xfrm>
          <a:off x="685800" y="5257800"/>
          <a:ext cx="701040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609600"/>
                <a:gridCol w="876300"/>
                <a:gridCol w="876300"/>
                <a:gridCol w="876300"/>
                <a:gridCol w="876300"/>
                <a:gridCol w="876300"/>
                <a:gridCol w="876300"/>
              </a:tblGrid>
              <a:tr h="370840">
                <a:tc>
                  <a:txBody>
                    <a:bodyPr/>
                    <a:lstStyle/>
                    <a:p>
                      <a:r>
                        <a:rPr lang="ar-IQ" sz="2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المحاضرة </a:t>
                      </a:r>
                      <a:endParaRPr lang="en-US" sz="2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IQ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7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IQ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9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IQ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IQ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IQ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IQ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IQ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r-IQ" sz="2000" dirty="0" smtClean="0"/>
                        <a:t>المناقشة</a:t>
                      </a:r>
                      <a:r>
                        <a:rPr lang="ar-IQ" sz="2000" baseline="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IQ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9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IQ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8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IQ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7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IQ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IQ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8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IQ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7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IQ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3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/>
          <p:cNvSpPr/>
          <p:nvPr/>
        </p:nvSpPr>
        <p:spPr>
          <a:xfrm>
            <a:off x="6019800" y="457200"/>
            <a:ext cx="1981200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b="1" dirty="0" smtClean="0">
                <a:solidFill>
                  <a:srgbClr val="FF0000"/>
                </a:solidFill>
              </a:rPr>
              <a:t>الحل </a:t>
            </a:r>
            <a:endParaRPr lang="en-US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ستطيل 4"/>
              <p:cNvSpPr/>
              <p:nvPr/>
            </p:nvSpPr>
            <p:spPr>
              <a:xfrm>
                <a:off x="76200" y="1295400"/>
                <a:ext cx="8534400" cy="54864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: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𝝁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𝝁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3200" b="1" dirty="0" smtClean="0">
                  <a:solidFill>
                    <a:schemeClr val="tx1"/>
                  </a:solidFill>
                  <a:ea typeface="Cambria Math"/>
                </a:endParaRPr>
              </a:p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: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𝝁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≠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𝝁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3200" b="1" dirty="0" smtClean="0">
                  <a:solidFill>
                    <a:schemeClr val="tx1"/>
                  </a:solidFill>
                </a:endParaRPr>
              </a:p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𝒏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𝟕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3200" b="1" dirty="0" smtClean="0">
                  <a:solidFill>
                    <a:schemeClr val="tx1"/>
                  </a:solidFill>
                </a:endParaRPr>
              </a:p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𝒏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𝟖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𝟕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𝟔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𝟖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𝟕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𝟔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sz="3200" b="1" dirty="0" smtClean="0">
                  <a:solidFill>
                    <a:schemeClr val="tx1"/>
                  </a:solidFill>
                </a:endParaRPr>
              </a:p>
              <a:p>
                <a:pPr algn="r"/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مستطيل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295400"/>
                <a:ext cx="8534400" cy="54864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5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6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152400" y="1752600"/>
            <a:ext cx="8686800" cy="4800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جدول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1095728"/>
                  </p:ext>
                </p:extLst>
              </p:nvPr>
            </p:nvGraphicFramePr>
            <p:xfrm>
              <a:off x="990600" y="2057400"/>
              <a:ext cx="7086600" cy="41230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23247"/>
                    <a:gridCol w="2223247"/>
                    <a:gridCol w="264010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ar-IQ" sz="2400" dirty="0" smtClean="0"/>
                            <a:t>المحاضرة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400" b="1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1" i="1" smtClean="0">
                                            <a:latin typeface="Cambria Math"/>
                                          </a:rPr>
                                          <m:t>𝒙</m:t>
                                        </m:r>
                                        <m:r>
                                          <a:rPr lang="en-US" sz="2400" b="1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2400" b="1" i="1" smtClean="0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1" i="1" smtClean="0">
                                                <a:latin typeface="Cambria Math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ar-IQ" sz="2400" dirty="0" smtClean="0"/>
                            <a:t>7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7-4.1=2.4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8.41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ar-IQ" sz="2400" dirty="0" smtClean="0"/>
                            <a:t>9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9-4.1=4.4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24.01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ar-IQ" sz="2400" dirty="0" smtClean="0"/>
                            <a:t>2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2-4.1=-2.1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4.41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ar-IQ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1-4.1=-3.1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9.61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ar-IQ" sz="2400" dirty="0" smtClean="0"/>
                            <a:t>2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2-4.1=-2.1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4.41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ar-IQ" sz="2400" dirty="0" smtClean="0"/>
                            <a:t>3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3-4.1=-1.1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1.21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ar-IQ" sz="2400" dirty="0" smtClean="0"/>
                            <a:t>5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5-4.1=0.9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0.81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Sum=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52.87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جدول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1095728"/>
                  </p:ext>
                </p:extLst>
              </p:nvPr>
            </p:nvGraphicFramePr>
            <p:xfrm>
              <a:off x="990600" y="2057400"/>
              <a:ext cx="7086600" cy="41230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23247"/>
                    <a:gridCol w="2223247"/>
                    <a:gridCol w="2640106"/>
                  </a:tblGrid>
                  <a:tr h="465455">
                    <a:tc>
                      <a:txBody>
                        <a:bodyPr/>
                        <a:lstStyle/>
                        <a:p>
                          <a:r>
                            <a:rPr lang="ar-IQ" sz="2400" dirty="0" smtClean="0"/>
                            <a:t>المحاضرة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0549" t="-11842" r="-118956" b="-819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68591" t="-11842" b="-819737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ar-IQ" sz="2400" dirty="0" smtClean="0"/>
                            <a:t>7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7-4.1=2.4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8.41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ar-IQ" sz="2400" dirty="0" smtClean="0"/>
                            <a:t>9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9-4.1=4.4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24.01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ar-IQ" sz="2400" dirty="0" smtClean="0"/>
                            <a:t>2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2-4.1=-2.1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4.41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ar-IQ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1-4.1=-3.1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9.61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ar-IQ" sz="2400" dirty="0" smtClean="0"/>
                            <a:t>2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2-4.1=-2.1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4.41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ar-IQ" sz="2400" dirty="0" smtClean="0"/>
                            <a:t>3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3-4.1=-1.1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1.21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ar-IQ" sz="2400" dirty="0" smtClean="0"/>
                            <a:t>5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5-4.1=0.9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0.81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Sum=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52.87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مستطيل مستدير الزوايا 5"/>
          <p:cNvSpPr/>
          <p:nvPr/>
        </p:nvSpPr>
        <p:spPr>
          <a:xfrm>
            <a:off x="838200" y="381000"/>
            <a:ext cx="7620000" cy="1066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800" b="1" dirty="0" smtClean="0">
                <a:solidFill>
                  <a:schemeClr val="tx1"/>
                </a:solidFill>
              </a:rPr>
              <a:t>لغرض ايجاد قيمة التباين للمجموعة الاولى  نكون الجدول </a:t>
            </a:r>
          </a:p>
          <a:p>
            <a:pPr algn="r" rtl="1"/>
            <a:r>
              <a:rPr lang="ar-IQ" sz="2800" b="1" dirty="0" smtClean="0">
                <a:solidFill>
                  <a:schemeClr val="tx1"/>
                </a:solidFill>
              </a:rPr>
              <a:t>  التالي :</a:t>
            </a:r>
          </a:p>
        </p:txBody>
      </p:sp>
      <p:pic>
        <p:nvPicPr>
          <p:cNvPr id="2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5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1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757</Words>
  <Application>Microsoft Office PowerPoint</Application>
  <PresentationFormat>عرض على الشاشة (3:4)‏</PresentationFormat>
  <Paragraphs>114</Paragraphs>
  <Slides>12</Slides>
  <Notes>0</Notes>
  <HiddenSlides>0</HiddenSlides>
  <MMClips>12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DR.Ahmed Saker 2o1O</dc:creator>
  <cp:lastModifiedBy>DR.Ahmed Saker 2o1O</cp:lastModifiedBy>
  <cp:revision>24</cp:revision>
  <dcterms:created xsi:type="dcterms:W3CDTF">2020-05-03T12:19:33Z</dcterms:created>
  <dcterms:modified xsi:type="dcterms:W3CDTF">2020-05-05T10:32:26Z</dcterms:modified>
</cp:coreProperties>
</file>